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4"/>
  </p:sldMasterIdLst>
  <p:notesMasterIdLst>
    <p:notesMasterId r:id="rId16"/>
  </p:notesMasterIdLst>
  <p:sldIdLst>
    <p:sldId id="256" r:id="rId5"/>
    <p:sldId id="257" r:id="rId6"/>
    <p:sldId id="261" r:id="rId7"/>
    <p:sldId id="263" r:id="rId8"/>
    <p:sldId id="258" r:id="rId9"/>
    <p:sldId id="260" r:id="rId10"/>
    <p:sldId id="262" r:id="rId11"/>
    <p:sldId id="265" r:id="rId12"/>
    <p:sldId id="264" r:id="rId13"/>
    <p:sldId id="259" r:id="rId14"/>
    <p:sldId id="266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29CECC-67E8-4BD4-9611-CF4696616178}" v="2" dt="2022-10-28T07:43:56.239"/>
    <p1510:client id="{2E641D1B-8A62-1F1E-BC66-BF801E27A141}" v="377" dt="2022-10-27T13:06:34.916"/>
    <p1510:client id="{81EFF9E5-80E1-4A98-B543-981F14AD85B0}" v="1" dt="2022-11-09T21:25:04.170"/>
    <p1510:client id="{FA7D5579-7532-4F18-8D60-61C68E686C20}" v="10" dt="2022-10-27T13:04:27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4660"/>
  </p:normalViewPr>
  <p:slideViewPr>
    <p:cSldViewPr snapToGrid="0">
      <p:cViewPr varScale="1">
        <p:scale>
          <a:sx n="81" d="100"/>
          <a:sy n="81" d="100"/>
        </p:scale>
        <p:origin x="60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FE9CE7-56AB-4D32-8881-379BDDD92D81}" type="datetimeFigureOut">
              <a:rPr lang="de-CH" smtClean="0"/>
              <a:t>10.11.2022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DE34D-1F1D-434C-8F1C-8F6E742EE23D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1744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DE34D-1F1D-434C-8F1C-8F6E742EE23D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8245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F1A1B0-862D-4909-A7DB-D8ADA062DFCA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9103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51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50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168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516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0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883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4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7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6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dirty="0"/>
              <a:t>11/10/2022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39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8111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a37ef4cXfM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 descr="Ein Bild, das Text, Flugzeug enthält.&#10;&#10;Beschreibung automatisch generiert.">
            <a:extLst>
              <a:ext uri="{FF2B5EF4-FFF2-40B4-BE49-F238E27FC236}">
                <a16:creationId xmlns:a16="http://schemas.microsoft.com/office/drawing/2014/main" id="{B51A99CC-92E7-9175-A2D7-761F9CAF4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4747" b="2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42BC99-14A8-E6CE-B89E-AFD20719B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CH" dirty="0">
                <a:solidFill>
                  <a:srgbClr val="FFFFFF"/>
                </a:solidFill>
              </a:rPr>
              <a:t>IKRK / ICRC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DBAFDB9-A0BA-7501-6E23-30C1CAED9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>
                <a:solidFill>
                  <a:schemeClr val="tx1"/>
                </a:solidFill>
                <a:ea typeface="+mn-lt"/>
                <a:cs typeface="+mn-lt"/>
              </a:rPr>
              <a:t>Internationales Komitee vom Roten Kreuz</a:t>
            </a:r>
          </a:p>
          <a:p>
            <a:r>
              <a:rPr lang="de-CH" dirty="0">
                <a:solidFill>
                  <a:schemeClr val="tx1"/>
                </a:solidFill>
                <a:ea typeface="+mn-lt"/>
                <a:cs typeface="+mn-lt"/>
              </a:rPr>
              <a:t>International Committee </a:t>
            </a:r>
            <a:r>
              <a:rPr lang="de-CH" dirty="0" err="1">
                <a:solidFill>
                  <a:schemeClr val="tx1"/>
                </a:solidFill>
                <a:ea typeface="+mn-lt"/>
                <a:cs typeface="+mn-lt"/>
              </a:rPr>
              <a:t>of</a:t>
            </a:r>
            <a:r>
              <a:rPr lang="de-CH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CH" dirty="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de-CH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CH" dirty="0" err="1">
                <a:solidFill>
                  <a:schemeClr val="tx1"/>
                </a:solidFill>
                <a:ea typeface="+mn-lt"/>
                <a:cs typeface="+mn-lt"/>
              </a:rPr>
              <a:t>Red</a:t>
            </a:r>
            <a:r>
              <a:rPr lang="de-CH" dirty="0">
                <a:solidFill>
                  <a:schemeClr val="tx1"/>
                </a:solidFill>
                <a:ea typeface="+mn-lt"/>
                <a:cs typeface="+mn-lt"/>
              </a:rPr>
              <a:t> Cross</a:t>
            </a:r>
            <a:endParaRPr lang="de-CH" dirty="0">
              <a:solidFill>
                <a:schemeClr val="tx1"/>
              </a:solidFill>
            </a:endParaRPr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DB585A61-4059-EC72-1841-FFB0B2ED3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77281"/>
            <a:ext cx="27432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32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39A2F9F-4BFD-43B1-8BBE-ACFE87A0D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fik 4" descr="Ein Bild, das draußen, Himmel, Person, Boden enthält.&#10;&#10;Beschreibung automatisch generiert.">
            <a:extLst>
              <a:ext uri="{FF2B5EF4-FFF2-40B4-BE49-F238E27FC236}">
                <a16:creationId xmlns:a16="http://schemas.microsoft.com/office/drawing/2014/main" id="{331DD038-1B9E-51A5-EA9B-4E1AC5B6B9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741" b="92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45CCB35-76F9-3EB6-681F-1C6BF84A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de-DE" dirty="0"/>
              <a:t>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EDAA24-87E9-F820-1B7A-78C0096C9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9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IKRK </a:t>
            </a:r>
            <a:endParaRPr lang="de-DE" sz="9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383DC5-236D-4BB4-AB9E-014F4FCF1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003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644D39-8B6F-3B1A-FBB9-EC440D8C5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Fragen ?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6F79A3F-EAA6-890F-0E99-A970D952E6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0209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07570C-21D5-4F84-8DE6-9E99D1BEF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207240" cy="68580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Ein Bild, das Text, draußen, Straße, Mann enthält.&#10;&#10;Beschreibung automatisch generiert.">
            <a:extLst>
              <a:ext uri="{FF2B5EF4-FFF2-40B4-BE49-F238E27FC236}">
                <a16:creationId xmlns:a16="http://schemas.microsoft.com/office/drawing/2014/main" id="{AED5C00F-9E14-E6B8-D592-638DEEC400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A11948-6224-D655-504D-C64072976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de-DE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EDCCA3-F9A1-5F91-3D8D-454D225C0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dirty="0"/>
              <a:t>Gründung</a:t>
            </a:r>
          </a:p>
          <a:p>
            <a:r>
              <a:rPr lang="de-DE" dirty="0"/>
              <a:t>Geschichte vom Roten Kreuz</a:t>
            </a:r>
          </a:p>
          <a:p>
            <a:r>
              <a:rPr lang="de-DE" dirty="0"/>
              <a:t>Jean-Henry Dunant</a:t>
            </a:r>
          </a:p>
          <a:p>
            <a:r>
              <a:rPr lang="en-US" dirty="0"/>
              <a:t>Die </a:t>
            </a:r>
            <a:r>
              <a:rPr lang="en-US" dirty="0" err="1"/>
              <a:t>Schlacht</a:t>
            </a:r>
            <a:r>
              <a:rPr lang="en-US" dirty="0"/>
              <a:t> von Solferino</a:t>
            </a:r>
            <a:endParaRPr lang="de-DE" dirty="0"/>
          </a:p>
          <a:p>
            <a:r>
              <a:rPr lang="de-DE" dirty="0"/>
              <a:t>Rotkreuz- und Rothalbmondbewegung</a:t>
            </a:r>
          </a:p>
          <a:p>
            <a:r>
              <a:rPr lang="de-DE" dirty="0"/>
              <a:t>Ziele des Roten Kreuzes</a:t>
            </a:r>
          </a:p>
          <a:p>
            <a:r>
              <a:rPr lang="de-DE" dirty="0"/>
              <a:t>Was wäre ohne die IKRK</a:t>
            </a:r>
          </a:p>
          <a:p>
            <a:r>
              <a:rPr lang="de-DE" dirty="0"/>
              <a:t>Video</a:t>
            </a:r>
          </a:p>
          <a:p>
            <a:r>
              <a:rPr lang="de-DE" dirty="0"/>
              <a:t>Fragen</a:t>
            </a:r>
          </a:p>
          <a:p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0EB473-E2FB-4D6A-AF1E-580D4B436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355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1E0F91-B78A-C5B8-70E1-76EC5680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290" y="365760"/>
            <a:ext cx="5997678" cy="1325562"/>
          </a:xfrm>
        </p:spPr>
        <p:txBody>
          <a:bodyPr>
            <a:normAutofit/>
          </a:bodyPr>
          <a:lstStyle/>
          <a:p>
            <a:r>
              <a:rPr lang="de-DE" dirty="0"/>
              <a:t>Gründung</a:t>
            </a: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9BE34129-F730-335F-2C69-C8DBBAA51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71" r="8726" b="2"/>
          <a:stretch/>
        </p:blipFill>
        <p:spPr>
          <a:xfrm>
            <a:off x="20" y="0"/>
            <a:ext cx="4653291" cy="6857999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40BA3F2-AC84-F130-C1B1-E1E67DEE7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290" y="1828800"/>
            <a:ext cx="6015571" cy="4351337"/>
          </a:xfrm>
        </p:spPr>
        <p:txBody>
          <a:bodyPr>
            <a:normAutofit/>
          </a:bodyPr>
          <a:lstStyle/>
          <a:p>
            <a:r>
              <a:rPr lang="de-DE" dirty="0"/>
              <a:t>Aufgrund des Erfolgs von Jean–Henry Dunants Buch gründet Fünfer Komitee das Internationale Komitee vom Roten Kreuz</a:t>
            </a:r>
          </a:p>
          <a:p>
            <a:r>
              <a:rPr lang="de-DE" dirty="0"/>
              <a:t>Das Komitee </a:t>
            </a:r>
            <a:r>
              <a:rPr lang="de-DE" dirty="0" err="1"/>
              <a:t>bestehte</a:t>
            </a:r>
            <a:r>
              <a:rPr lang="de-DE" dirty="0"/>
              <a:t> aus </a:t>
            </a:r>
            <a:r>
              <a:rPr lang="de-DE" dirty="0" err="1"/>
              <a:t>Gustavy</a:t>
            </a:r>
            <a:r>
              <a:rPr lang="de-DE" dirty="0"/>
              <a:t> </a:t>
            </a:r>
            <a:r>
              <a:rPr lang="de-DE" dirty="0" err="1"/>
              <a:t>Moynier</a:t>
            </a:r>
            <a:r>
              <a:rPr lang="de-DE" dirty="0"/>
              <a:t>, Henry Dunant, General Dufour, Louis Appia und Theodore </a:t>
            </a:r>
            <a:r>
              <a:rPr lang="de-DE" dirty="0" err="1"/>
              <a:t>Maunoir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98C7A3-67B7-4AC0-A6C8-CC7111EE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2473D04-A918-7599-8149-EDE5C4DD3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629" y="4065587"/>
            <a:ext cx="41910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39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1E0F91-B78A-C5B8-70E1-76EC5680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634" y="365760"/>
            <a:ext cx="5960334" cy="1325562"/>
          </a:xfrm>
        </p:spPr>
        <p:txBody>
          <a:bodyPr>
            <a:normAutofit/>
          </a:bodyPr>
          <a:lstStyle/>
          <a:p>
            <a:r>
              <a:rPr lang="de-DE" dirty="0"/>
              <a:t>Geschichte vom Roten Kreuz</a:t>
            </a:r>
          </a:p>
        </p:txBody>
      </p:sp>
      <p:pic>
        <p:nvPicPr>
          <p:cNvPr id="2050" name="Picture 2" descr="Ein Bild, das alt, Halle, Konferenzraum, mehrere enthält.&#10;&#10;Automatisch generierte Beschreibung">
            <a:extLst>
              <a:ext uri="{FF2B5EF4-FFF2-40B4-BE49-F238E27FC236}">
                <a16:creationId xmlns:a16="http://schemas.microsoft.com/office/drawing/2014/main" id="{0E680B4F-93E1-9498-06B2-1AEBB1090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7" r="36124" b="1"/>
          <a:stretch/>
        </p:blipFill>
        <p:spPr bwMode="auto">
          <a:xfrm>
            <a:off x="963232" y="973085"/>
            <a:ext cx="3411413" cy="487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2054">
            <a:extLst>
              <a:ext uri="{FF2B5EF4-FFF2-40B4-BE49-F238E27FC236}">
                <a16:creationId xmlns:a16="http://schemas.microsoft.com/office/drawing/2014/main" id="{E6483AC0-E497-4F01-8CC9-9F3700296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93" y="645106"/>
            <a:ext cx="4047462" cy="5527094"/>
          </a:xfrm>
          <a:prstGeom prst="rect">
            <a:avLst/>
          </a:prstGeom>
          <a:noFill/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40BA3F2-AC84-F130-C1B1-E1E67DEE7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0694" y="1828800"/>
            <a:ext cx="5970167" cy="4351337"/>
          </a:xfrm>
        </p:spPr>
        <p:txBody>
          <a:bodyPr>
            <a:normAutofit/>
          </a:bodyPr>
          <a:lstStyle/>
          <a:p>
            <a:r>
              <a:rPr lang="en-US"/>
              <a:t>1859 Solferino - Jean Henry Dunant</a:t>
            </a:r>
          </a:p>
          <a:p>
            <a:r>
              <a:rPr lang="en-US"/>
              <a:t>1863 </a:t>
            </a:r>
            <a:r>
              <a:rPr lang="en-US" err="1"/>
              <a:t>Gründung</a:t>
            </a:r>
            <a:r>
              <a:rPr lang="en-US"/>
              <a:t> des IKRK</a:t>
            </a:r>
          </a:p>
          <a:p>
            <a:r>
              <a:rPr lang="en-US"/>
              <a:t>1863 1. </a:t>
            </a:r>
            <a:r>
              <a:rPr lang="en-US" err="1"/>
              <a:t>Internationale</a:t>
            </a:r>
            <a:r>
              <a:rPr lang="en-US"/>
              <a:t> </a:t>
            </a:r>
            <a:r>
              <a:rPr lang="en-US" err="1"/>
              <a:t>Konferenz</a:t>
            </a:r>
            <a:r>
              <a:rPr lang="en-US"/>
              <a:t> in </a:t>
            </a:r>
            <a:r>
              <a:rPr lang="en-US" err="1"/>
              <a:t>Genf</a:t>
            </a:r>
            <a:r>
              <a:rPr lang="en-US"/>
              <a:t> </a:t>
            </a:r>
          </a:p>
          <a:p>
            <a:r>
              <a:rPr lang="en-US"/>
              <a:t>1864 I. </a:t>
            </a:r>
            <a:r>
              <a:rPr lang="en-US" err="1"/>
              <a:t>Genfer</a:t>
            </a:r>
            <a:r>
              <a:rPr lang="en-US"/>
              <a:t> </a:t>
            </a:r>
            <a:r>
              <a:rPr lang="en-US" err="1"/>
              <a:t>Konvention</a:t>
            </a:r>
            <a:endParaRPr lang="en-US"/>
          </a:p>
          <a:p>
            <a:r>
              <a:rPr lang="en-US"/>
              <a:t>1867 1. </a:t>
            </a:r>
            <a:r>
              <a:rPr lang="en-US" err="1"/>
              <a:t>Internationale</a:t>
            </a:r>
            <a:r>
              <a:rPr lang="en-US"/>
              <a:t> </a:t>
            </a:r>
            <a:r>
              <a:rPr lang="en-US" err="1"/>
              <a:t>Rotkreuz</a:t>
            </a:r>
            <a:r>
              <a:rPr lang="en-US"/>
              <a:t> </a:t>
            </a:r>
            <a:r>
              <a:rPr lang="en-US" err="1"/>
              <a:t>Konferenz</a:t>
            </a:r>
            <a:endParaRPr lang="en-US"/>
          </a:p>
          <a:p>
            <a:r>
              <a:rPr lang="en-US"/>
              <a:t>1906 II. </a:t>
            </a:r>
            <a:r>
              <a:rPr lang="en-US" err="1"/>
              <a:t>Genfer</a:t>
            </a:r>
            <a:r>
              <a:rPr lang="en-US"/>
              <a:t> </a:t>
            </a:r>
            <a:r>
              <a:rPr lang="en-US" err="1"/>
              <a:t>Konvention</a:t>
            </a:r>
            <a:endParaRPr lang="en-US"/>
          </a:p>
          <a:p>
            <a:r>
              <a:rPr lang="en-US"/>
              <a:t>1919 </a:t>
            </a:r>
            <a:r>
              <a:rPr lang="en-US" err="1"/>
              <a:t>Gründung</a:t>
            </a:r>
            <a:r>
              <a:rPr lang="en-US"/>
              <a:t> der </a:t>
            </a:r>
            <a:r>
              <a:rPr lang="en-US" err="1"/>
              <a:t>Föderation</a:t>
            </a:r>
            <a:endParaRPr lang="en-US"/>
          </a:p>
          <a:p>
            <a:r>
              <a:rPr lang="en-US"/>
              <a:t>1925 III. </a:t>
            </a:r>
            <a:r>
              <a:rPr lang="en-US" err="1"/>
              <a:t>Genfer</a:t>
            </a:r>
            <a:r>
              <a:rPr lang="en-US"/>
              <a:t> </a:t>
            </a:r>
            <a:r>
              <a:rPr lang="en-US" err="1"/>
              <a:t>Abkommen</a:t>
            </a:r>
            <a:endParaRPr lang="en-US"/>
          </a:p>
          <a:p>
            <a:r>
              <a:rPr lang="en-US"/>
              <a:t>1949 IV. </a:t>
            </a:r>
            <a:r>
              <a:rPr lang="en-US" err="1"/>
              <a:t>Genfer</a:t>
            </a:r>
            <a:r>
              <a:rPr lang="en-US"/>
              <a:t> </a:t>
            </a:r>
            <a:r>
              <a:rPr lang="en-US" err="1"/>
              <a:t>Konvention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00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0931B-73B6-7F32-81F9-F289AECA6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634" y="365760"/>
            <a:ext cx="5960334" cy="1325562"/>
          </a:xfrm>
        </p:spPr>
        <p:txBody>
          <a:bodyPr>
            <a:normAutofit/>
          </a:bodyPr>
          <a:lstStyle/>
          <a:p>
            <a:r>
              <a:rPr lang="de-DE" dirty="0"/>
              <a:t>Jean-Henry Dunant</a:t>
            </a:r>
          </a:p>
        </p:txBody>
      </p:sp>
      <p:pic>
        <p:nvPicPr>
          <p:cNvPr id="4" name="Grafik 4" descr="Ein Bild, das Person, Mann, Kleidung, tragen enthält.&#10;&#10;Beschreibung automatisch generiert.">
            <a:extLst>
              <a:ext uri="{FF2B5EF4-FFF2-40B4-BE49-F238E27FC236}">
                <a16:creationId xmlns:a16="http://schemas.microsoft.com/office/drawing/2014/main" id="{99DB7D60-D00E-DC6B-C3AD-57941C26A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3" b="3"/>
          <a:stretch/>
        </p:blipFill>
        <p:spPr>
          <a:xfrm>
            <a:off x="963232" y="973085"/>
            <a:ext cx="3411413" cy="48790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6483AC0-E497-4F01-8CC9-9F3700296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93" y="645106"/>
            <a:ext cx="4047462" cy="5527094"/>
          </a:xfrm>
          <a:prstGeom prst="rect">
            <a:avLst/>
          </a:prstGeom>
          <a:noFill/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015CA1-26C9-AD7D-77E3-1E1282AD7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0694" y="1828800"/>
            <a:ext cx="5970167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1400" dirty="0">
                <a:ea typeface="+mn-lt"/>
                <a:cs typeface="+mn-lt"/>
              </a:rPr>
              <a:t>Geboren: 8. Mai 1828 in Genf</a:t>
            </a:r>
            <a:endParaRPr lang="de-DE" sz="1400" dirty="0"/>
          </a:p>
          <a:p>
            <a:r>
              <a:rPr lang="de-DE" sz="1400" dirty="0">
                <a:ea typeface="+mn-lt"/>
                <a:cs typeface="+mn-lt"/>
              </a:rPr>
              <a:t>Gestorben: 30. Oktober 1910 in Heiden</a:t>
            </a:r>
            <a:endParaRPr lang="de-DE" sz="1400" dirty="0"/>
          </a:p>
          <a:p>
            <a:r>
              <a:rPr lang="de-DE" sz="1400" dirty="0">
                <a:ea typeface="+mn-lt"/>
                <a:cs typeface="+mn-lt"/>
              </a:rPr>
              <a:t>Taufname: Jean-Henri Dunant. Seinen Namen schrieb er am liebsten nach englischer Schreibweise: Henry</a:t>
            </a:r>
            <a:endParaRPr lang="de-DE" sz="1400" dirty="0"/>
          </a:p>
          <a:p>
            <a:r>
              <a:rPr lang="de-DE" sz="1400" dirty="0">
                <a:ea typeface="+mn-lt"/>
                <a:cs typeface="+mn-lt"/>
              </a:rPr>
              <a:t>Erlernter Beruf: Er machte eine Ausbildung als Bankangestellter</a:t>
            </a:r>
            <a:br>
              <a:rPr lang="de-DE" sz="1400" dirty="0">
                <a:ea typeface="+mn-lt"/>
                <a:cs typeface="+mn-lt"/>
              </a:rPr>
            </a:br>
            <a:br>
              <a:rPr lang="de-DE" sz="1400" dirty="0">
                <a:ea typeface="+mn-lt"/>
                <a:cs typeface="+mn-lt"/>
              </a:rPr>
            </a:br>
            <a:br>
              <a:rPr lang="de-DE" sz="1400" dirty="0">
                <a:ea typeface="+mn-lt"/>
                <a:cs typeface="+mn-lt"/>
              </a:rPr>
            </a:br>
            <a:endParaRPr lang="de-DE" sz="1400" dirty="0"/>
          </a:p>
          <a:p>
            <a:r>
              <a:rPr lang="de-DE" sz="1400" dirty="0">
                <a:ea typeface="+mn-lt"/>
                <a:cs typeface="+mn-lt"/>
              </a:rPr>
              <a:t>1863: IKRK-Gründung</a:t>
            </a:r>
            <a:endParaRPr lang="de-DE" sz="1400" dirty="0"/>
          </a:p>
          <a:p>
            <a:r>
              <a:rPr lang="de-DE" sz="1400" dirty="0">
                <a:ea typeface="+mn-lt"/>
                <a:cs typeface="+mn-lt"/>
              </a:rPr>
              <a:t>1867: Dunant verlässt Genf (Bankrott) und lässt sich später einsam und verarmt in Heiden/Schweiz nieder</a:t>
            </a:r>
            <a:endParaRPr lang="de-DE" sz="1400" dirty="0"/>
          </a:p>
          <a:p>
            <a:r>
              <a:rPr lang="de-DE" sz="1400" dirty="0">
                <a:ea typeface="+mn-lt"/>
                <a:cs typeface="+mn-lt"/>
              </a:rPr>
              <a:t>1901: Dunant erhält den 1. Friedensnobelpreis</a:t>
            </a:r>
            <a:endParaRPr lang="de-DE" sz="1400" dirty="0"/>
          </a:p>
          <a:p>
            <a:r>
              <a:rPr lang="de-DE" sz="1400" dirty="0">
                <a:ea typeface="+mn-lt"/>
                <a:cs typeface="+mn-lt"/>
              </a:rPr>
              <a:t>30. Oktober 1910 in Heiden</a:t>
            </a:r>
            <a:endParaRPr lang="de-DE" sz="1400" dirty="0"/>
          </a:p>
          <a:p>
            <a:endParaRPr lang="de-DE" sz="1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0812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2261B7-FAAD-47CA-A9BE-38E09E2CC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fik 5" descr="Ein Bild, das draußen, Gliederfüßer, Person, Gruppe enthält.&#10;&#10;Beschreibung automatisch generiert.">
            <a:extLst>
              <a:ext uri="{FF2B5EF4-FFF2-40B4-BE49-F238E27FC236}">
                <a16:creationId xmlns:a16="http://schemas.microsoft.com/office/drawing/2014/main" id="{C8562793-FB71-BC9D-E192-F470572797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EC1E96-B1B3-4F57-B2A7-91062053B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4A5DB9-562D-EACB-23C3-6A0AEE06E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Die Schlacht von Solferino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95A6E8-A6FA-B2C3-2EBD-0349FBACD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50889" y="2324100"/>
            <a:ext cx="6784259" cy="3875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Eine </a:t>
            </a:r>
            <a:r>
              <a:rPr lang="de-DE" b="1" dirty="0">
                <a:ea typeface="+mn-lt"/>
                <a:cs typeface="+mn-lt"/>
              </a:rPr>
              <a:t>Schlacht</a:t>
            </a:r>
            <a:r>
              <a:rPr lang="en-US" b="1" dirty="0">
                <a:ea typeface="+mn-lt"/>
                <a:cs typeface="+mn-lt"/>
              </a:rPr>
              <a:t>...</a:t>
            </a:r>
            <a:endParaRPr lang="en-US" b="1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•    1859: </a:t>
            </a:r>
            <a:r>
              <a:rPr lang="en-US" dirty="0" err="1">
                <a:ea typeface="+mn-lt"/>
                <a:cs typeface="+mn-lt"/>
              </a:rPr>
              <a:t>Schlacht</a:t>
            </a:r>
            <a:r>
              <a:rPr lang="en-US" dirty="0">
                <a:ea typeface="+mn-lt"/>
                <a:cs typeface="+mn-lt"/>
              </a:rPr>
              <a:t> von Solferino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•    Dunant </a:t>
            </a:r>
            <a:r>
              <a:rPr lang="en-US" dirty="0" err="1">
                <a:ea typeface="+mn-lt"/>
                <a:cs typeface="+mn-lt"/>
              </a:rPr>
              <a:t>organisiert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mit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Freiwilligen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Hilfe</a:t>
            </a:r>
            <a:r>
              <a:rPr lang="en-US" dirty="0">
                <a:ea typeface="+mn-lt"/>
                <a:cs typeface="+mn-lt"/>
              </a:rPr>
              <a:t> für </a:t>
            </a:r>
            <a:r>
              <a:rPr lang="en-US" dirty="0" err="1">
                <a:ea typeface="+mn-lt"/>
                <a:cs typeface="+mn-lt"/>
              </a:rPr>
              <a:t>Verwundete</a:t>
            </a:r>
            <a:r>
              <a:rPr lang="en-US" dirty="0">
                <a:ea typeface="+mn-lt"/>
                <a:cs typeface="+mn-lt"/>
              </a:rPr>
              <a:t> - </a:t>
            </a:r>
            <a:r>
              <a:rPr lang="en-US" dirty="0" err="1">
                <a:ea typeface="+mn-lt"/>
                <a:cs typeface="+mn-lt"/>
              </a:rPr>
              <a:t>ungeachtet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ihrer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Herkunft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•    1862: Dunant </a:t>
            </a:r>
            <a:r>
              <a:rPr lang="en-US" dirty="0" err="1">
                <a:ea typeface="+mn-lt"/>
                <a:cs typeface="+mn-lt"/>
              </a:rPr>
              <a:t>veröffentlicht</a:t>
            </a:r>
            <a:r>
              <a:rPr lang="en-US" dirty="0">
                <a:ea typeface="+mn-lt"/>
                <a:cs typeface="+mn-lt"/>
              </a:rPr>
              <a:t> „Eine </a:t>
            </a:r>
            <a:r>
              <a:rPr lang="en-US" dirty="0" err="1">
                <a:ea typeface="+mn-lt"/>
                <a:cs typeface="+mn-lt"/>
              </a:rPr>
              <a:t>Erinnerung</a:t>
            </a:r>
            <a:r>
              <a:rPr lang="en-US" dirty="0">
                <a:ea typeface="+mn-lt"/>
                <a:cs typeface="+mn-lt"/>
              </a:rPr>
              <a:t> an Solferino“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... und </a:t>
            </a:r>
            <a:r>
              <a:rPr lang="en-US" b="1" dirty="0" err="1">
                <a:ea typeface="+mn-lt"/>
                <a:cs typeface="+mn-lt"/>
              </a:rPr>
              <a:t>ihre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Folgen</a:t>
            </a:r>
            <a:r>
              <a:rPr lang="en-US" b="1" dirty="0">
                <a:ea typeface="+mn-lt"/>
                <a:cs typeface="+mn-lt"/>
              </a:rPr>
              <a:t>:</a:t>
            </a:r>
            <a:endParaRPr lang="en-US" b="1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•    1863: </a:t>
            </a:r>
            <a:r>
              <a:rPr lang="en-US" dirty="0" err="1">
                <a:ea typeface="+mn-lt"/>
                <a:cs typeface="+mn-lt"/>
              </a:rPr>
              <a:t>Gründung</a:t>
            </a:r>
            <a:r>
              <a:rPr lang="en-US" dirty="0">
                <a:ea typeface="+mn-lt"/>
                <a:cs typeface="+mn-lt"/>
              </a:rPr>
              <a:t> des IKRK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•    1864: </a:t>
            </a:r>
            <a:r>
              <a:rPr lang="en-US" dirty="0" err="1">
                <a:ea typeface="+mn-lt"/>
                <a:cs typeface="+mn-lt"/>
              </a:rPr>
              <a:t>Abschluss</a:t>
            </a:r>
            <a:r>
              <a:rPr lang="en-US" dirty="0">
                <a:ea typeface="+mn-lt"/>
                <a:cs typeface="+mn-lt"/>
              </a:rPr>
              <a:t> des I. </a:t>
            </a:r>
            <a:r>
              <a:rPr lang="en-US" dirty="0" err="1">
                <a:ea typeface="+mn-lt"/>
                <a:cs typeface="+mn-lt"/>
              </a:rPr>
              <a:t>Genfer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Abkommens</a:t>
            </a:r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6B79D-2419-46F3-BFD5-312BF9483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032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39E55-398E-7AF5-5C3D-AEDB49B1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9935517" cy="1325562"/>
          </a:xfrm>
        </p:spPr>
        <p:txBody>
          <a:bodyPr/>
          <a:lstStyle/>
          <a:p>
            <a:r>
              <a:rPr lang="de-DE" dirty="0"/>
              <a:t>Rotkreuz- und Rothalbmondbewegung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24B7-EAFB-FE86-0269-3746DE936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102" y="1943234"/>
            <a:ext cx="5323229" cy="435133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/>
              <a:t>IKRK / ICRC</a:t>
            </a:r>
          </a:p>
          <a:p>
            <a:r>
              <a:rPr lang="de-DE" dirty="0"/>
              <a:t>Gründung: 17. Februar 1863, Genf</a:t>
            </a:r>
          </a:p>
          <a:p>
            <a:r>
              <a:rPr lang="de-DE" dirty="0" err="1"/>
              <a:t>C.a</a:t>
            </a:r>
            <a:r>
              <a:rPr lang="de-DE" dirty="0"/>
              <a:t> 15,000 Mitarbeiter in der Schweiz</a:t>
            </a:r>
          </a:p>
          <a:p>
            <a:r>
              <a:rPr lang="en-US" dirty="0" err="1"/>
              <a:t>Über</a:t>
            </a:r>
            <a:r>
              <a:rPr lang="en-US" dirty="0"/>
              <a:t> 20,000 Mitarbeiter in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100 </a:t>
            </a:r>
            <a:r>
              <a:rPr lang="en-US" dirty="0" err="1"/>
              <a:t>Ländern</a:t>
            </a:r>
            <a:r>
              <a:rPr lang="en-US" dirty="0"/>
              <a:t> </a:t>
            </a:r>
            <a:r>
              <a:rPr lang="en-US" dirty="0" err="1"/>
              <a:t>Weltweit</a:t>
            </a:r>
            <a:r>
              <a:rPr lang="en-US" dirty="0"/>
              <a:t>.</a:t>
            </a:r>
            <a:br>
              <a:rPr lang="de-DE" dirty="0"/>
            </a:b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IFRC</a:t>
            </a:r>
          </a:p>
          <a:p>
            <a:r>
              <a:rPr lang="de-DE" dirty="0"/>
              <a:t>Gründung: 5. Mai 1919, Paris, Frankreich</a:t>
            </a:r>
          </a:p>
          <a:p>
            <a:r>
              <a:rPr lang="de-DE" dirty="0"/>
              <a:t>Netzwerk durch 13,7 Millionen Freiwillige </a:t>
            </a:r>
          </a:p>
          <a:p>
            <a:r>
              <a:rPr lang="de-DE" dirty="0"/>
              <a:t>150 Millionen Menschen in</a:t>
            </a:r>
          </a:p>
          <a:p>
            <a:pPr marL="0" indent="0">
              <a:buNone/>
            </a:pPr>
            <a:r>
              <a:rPr lang="de-DE" dirty="0"/>
              <a:t>   192 Nationalen Gesellschaften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E27E7E-7EAC-738A-2533-95398A3DD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1871" y="1957137"/>
            <a:ext cx="4480560" cy="43513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/>
              <a:t>Alle Organisationen der Rotkreuz- und Rothalbmondbewegung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sz="1600" dirty="0"/>
              <a:t>Internationale Komitee vom Roten Kreuz (IKRK)</a:t>
            </a:r>
          </a:p>
          <a:p>
            <a:pPr marL="0" indent="0">
              <a:buNone/>
            </a:pPr>
            <a:r>
              <a:rPr lang="de-DE" sz="1600" dirty="0"/>
              <a:t>Internationale Föderation der Rotkreuz- und Rothalbmond-Gesellschaften (IFRC)	</a:t>
            </a:r>
            <a:endParaRPr lang="de-CH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1600" dirty="0"/>
              <a:t>Sämtliche Organisationen </a:t>
            </a:r>
          </a:p>
          <a:p>
            <a:r>
              <a:rPr lang="de-DE" sz="1600" dirty="0"/>
              <a:t>Sind Rechtlich unabhängig.</a:t>
            </a:r>
          </a:p>
          <a:p>
            <a:r>
              <a:rPr lang="de-DE" sz="1600" dirty="0"/>
              <a:t>Sind Innerhalb der Bewegung durch gemeinsame Grundsätze, Ziele, Symbole, Statuten und Organe miteinander verbunden.</a:t>
            </a:r>
          </a:p>
          <a:p>
            <a:r>
              <a:rPr lang="de-DE" sz="1600" dirty="0"/>
              <a:t>Haben Weltweit eine gleichermaßen geltende Mission.</a:t>
            </a:r>
          </a:p>
          <a:p>
            <a:r>
              <a:rPr lang="de-DE" sz="1600" dirty="0"/>
              <a:t>Sind alle Unabhängig von staatlichen Institutionen.</a:t>
            </a:r>
          </a:p>
          <a:p>
            <a:r>
              <a:rPr lang="de-DE" sz="1600" dirty="0"/>
              <a:t>Beruhen auf Basis freiwilliger Hilfe.</a:t>
            </a:r>
          </a:p>
          <a:p>
            <a:pPr marL="0" indent="0">
              <a:buNone/>
            </a:pPr>
            <a:endParaRPr lang="de-DE" sz="1200" dirty="0"/>
          </a:p>
        </p:txBody>
      </p:sp>
      <p:pic>
        <p:nvPicPr>
          <p:cNvPr id="10" name="Grafik 7">
            <a:extLst>
              <a:ext uri="{FF2B5EF4-FFF2-40B4-BE49-F238E27FC236}">
                <a16:creationId xmlns:a16="http://schemas.microsoft.com/office/drawing/2014/main" id="{C5A5B1B1-0B23-5108-7687-050BD0F9F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531" y="1775637"/>
            <a:ext cx="1264632" cy="486526"/>
          </a:xfrm>
          <a:prstGeom prst="rect">
            <a:avLst/>
          </a:prstGeom>
        </p:spPr>
      </p:pic>
      <p:pic>
        <p:nvPicPr>
          <p:cNvPr id="13" name="Grafik 12" descr="Ein Bild, das Text, Erste Hilfe-Kasten, Schild enthält.&#10;&#10;Automatisch generierte Beschreibung">
            <a:extLst>
              <a:ext uri="{FF2B5EF4-FFF2-40B4-BE49-F238E27FC236}">
                <a16:creationId xmlns:a16="http://schemas.microsoft.com/office/drawing/2014/main" id="{5FFEAF31-27BB-EDFC-B826-B10DD3698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078" y="3960668"/>
            <a:ext cx="1083671" cy="9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4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FCABF-23B8-15C2-B079-4A02344E1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043" y="365760"/>
            <a:ext cx="9692640" cy="748642"/>
          </a:xfrm>
        </p:spPr>
        <p:txBody>
          <a:bodyPr>
            <a:normAutofit fontScale="90000"/>
          </a:bodyPr>
          <a:lstStyle/>
          <a:p>
            <a:r>
              <a:rPr lang="de-CH" sz="4800" dirty="0"/>
              <a:t>Die Ziele des </a:t>
            </a:r>
            <a:r>
              <a:rPr lang="de-CH" sz="4800" dirty="0" err="1"/>
              <a:t>Rotenkreuzes</a:t>
            </a:r>
            <a:endParaRPr lang="de-CH" sz="48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912F2DA-0E0E-D7A4-1565-8F9985211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5176" y="1327114"/>
            <a:ext cx="11661648" cy="45241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800" dirty="0"/>
              <a:t>Die Sieben Grundsätze</a:t>
            </a:r>
          </a:p>
          <a:p>
            <a:r>
              <a:rPr lang="de-DE" sz="900" b="1" u="sng" dirty="0"/>
              <a:t>Menschlichkeit</a:t>
            </a:r>
            <a:r>
              <a:rPr lang="de-DE" sz="800" u="sng" dirty="0"/>
              <a:t>.</a:t>
            </a:r>
          </a:p>
          <a:p>
            <a:pPr marL="0" indent="0">
              <a:buNone/>
            </a:pPr>
            <a:r>
              <a:rPr lang="de-DE" sz="800" dirty="0"/>
              <a:t>        Steht über allen Grundsätzen. Der Mensch ist immer und überall Mitmensch. Danach handeln wir.</a:t>
            </a:r>
          </a:p>
          <a:p>
            <a:r>
              <a:rPr lang="de-DE" sz="900" b="1" u="sng" dirty="0"/>
              <a:t>Unparteilichkeit</a:t>
            </a:r>
          </a:p>
          <a:p>
            <a:pPr marL="0" indent="0">
              <a:buNone/>
            </a:pPr>
            <a:r>
              <a:rPr lang="de-DE" sz="800" dirty="0"/>
              <a:t>        Hilfe in der Not kennt keine Unterschiede. Wir unterscheiden nicht nach Nationalität, Abstammung, Religion, sozialer Stellung oder politischer Überzeugung. Wir helfen Menschen nach dem Maß ihrer Not.</a:t>
            </a:r>
          </a:p>
          <a:p>
            <a:r>
              <a:rPr lang="de-DE" sz="900" b="1" u="sng" dirty="0"/>
              <a:t>Neutralität</a:t>
            </a:r>
          </a:p>
          <a:p>
            <a:pPr marL="0" indent="0">
              <a:buNone/>
            </a:pPr>
            <a:r>
              <a:rPr lang="de-DE" sz="800" dirty="0"/>
              <a:t>        Um zu helfen, brauchen wir das Vertrauen aller. Um das Vertrauen all</a:t>
            </a:r>
            <a:r>
              <a:rPr lang="de-DE" sz="900" b="1" dirty="0"/>
              <a:t>e</a:t>
            </a:r>
            <a:r>
              <a:rPr lang="de-DE" sz="800" dirty="0"/>
              <a:t>r zu bewahren, enthalten wir uns der Teilnahme an Feindseligkeiten wie auch, zu jeder Zeit, an politischen, ethnischen, religiösen oder ideologischen Auseinandersetzungen.</a:t>
            </a:r>
          </a:p>
          <a:p>
            <a:r>
              <a:rPr lang="de-DE" sz="900" b="1" u="sng" dirty="0"/>
              <a:t>Unabhängigkeit</a:t>
            </a:r>
          </a:p>
          <a:p>
            <a:pPr marL="0" indent="0">
              <a:buNone/>
            </a:pPr>
            <a:r>
              <a:rPr lang="de-DE" sz="800" dirty="0"/>
              <a:t>        Unsere Grundsätze brauchen Selbstbestimmung. Wir sind unabhängig. Obwohl wir den Behörden als Hilfsgesellschaft zur Seite stehen, müssen wir Eigenständigkeit bewahren, um jederzeit nach unseren Grundsätzen handeln zu können.</a:t>
            </a:r>
          </a:p>
          <a:p>
            <a:r>
              <a:rPr lang="de-DE" sz="900" b="1" u="sng" dirty="0"/>
              <a:t>Freiwilligkeit</a:t>
            </a:r>
          </a:p>
          <a:p>
            <a:pPr marL="0" indent="0">
              <a:buNone/>
            </a:pPr>
            <a:r>
              <a:rPr lang="de-DE" sz="800" dirty="0"/>
              <a:t>        Echte Hilfe braucht keinen Eigennutz. Wir helfen freiwillig, uneigennützig und ohne jedes Gewinnbestreben.</a:t>
            </a:r>
          </a:p>
          <a:p>
            <a:r>
              <a:rPr lang="de-DE" sz="900" b="1" u="sng" dirty="0"/>
              <a:t>Einheit </a:t>
            </a:r>
          </a:p>
          <a:p>
            <a:pPr marL="0" indent="0">
              <a:buNone/>
            </a:pPr>
            <a:r>
              <a:rPr lang="de-DE" sz="800" dirty="0"/>
              <a:t>        In jedem Land einzig und für alle offen. In jedem Land kann es nur eine einzige nationale Rotkreuz- oder Rothalbmond-Gesellschaft geben. Sie muss allen offenstehen und ihre humanitäre Tätigkeit im ganzen Gebiet ausüben.</a:t>
            </a:r>
          </a:p>
          <a:p>
            <a:r>
              <a:rPr lang="de-DE" sz="900" b="1" u="sng" dirty="0"/>
              <a:t>Universalität</a:t>
            </a:r>
          </a:p>
          <a:p>
            <a:pPr marL="0" indent="0">
              <a:buNone/>
            </a:pPr>
            <a:r>
              <a:rPr lang="de-DE" sz="800" dirty="0"/>
              <a:t>        Die humanitäre Pflicht ist weltumfassend!</a:t>
            </a:r>
            <a:endParaRPr lang="de-CH" dirty="0"/>
          </a:p>
          <a:p>
            <a:endParaRPr lang="de-CH" sz="800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685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2261B7-FAAD-47CA-A9BE-38E09E2CC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333469-2D48-EB2A-DDE3-0A40DC18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98" y="248194"/>
            <a:ext cx="5807824" cy="13255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de-DE" sz="3200" dirty="0"/>
              <a:t>Aktivitäten vom Roten Kreuz für Menschen die von Krieg betroffen sind.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4AE69B-16FA-4154-94E5-0F510D614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76" name="Picture 4" descr="Aktionen gegen Minenverseuchung">
            <a:extLst>
              <a:ext uri="{FF2B5EF4-FFF2-40B4-BE49-F238E27FC236}">
                <a16:creationId xmlns:a16="http://schemas.microsoft.com/office/drawing/2014/main" id="{5DCE31B7-DA58-F09E-C6A9-28C1BA0BD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0" y="1774954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orensische Wissenschaft und humanitäre Arbeit">
            <a:extLst>
              <a:ext uri="{FF2B5EF4-FFF2-40B4-BE49-F238E27FC236}">
                <a16:creationId xmlns:a16="http://schemas.microsoft.com/office/drawing/2014/main" id="{5BED5F29-6313-3885-8134-D122B0E2B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935" y="1774954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ür die Achtung der Gesetze">
            <a:extLst>
              <a:ext uri="{FF2B5EF4-FFF2-40B4-BE49-F238E27FC236}">
                <a16:creationId xmlns:a16="http://schemas.microsoft.com/office/drawing/2014/main" id="{C66B0552-F4B9-3ADB-AD57-3614EDF11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722" y="1740684"/>
            <a:ext cx="16150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ilfe für Inhaftierte">
            <a:extLst>
              <a:ext uri="{FF2B5EF4-FFF2-40B4-BE49-F238E27FC236}">
                <a16:creationId xmlns:a16="http://schemas.microsoft.com/office/drawing/2014/main" id="{47D91F76-F543-D5E4-E105-2C4FE2731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148" y="4253547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Klimawandel und Konflikt">
            <a:extLst>
              <a:ext uri="{FF2B5EF4-FFF2-40B4-BE49-F238E27FC236}">
                <a16:creationId xmlns:a16="http://schemas.microsoft.com/office/drawing/2014/main" id="{564BF393-0B2A-8321-57F3-08F54866B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719" y="4282130"/>
            <a:ext cx="16150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Medizinische Versorgung">
            <a:extLst>
              <a:ext uri="{FF2B5EF4-FFF2-40B4-BE49-F238E27FC236}">
                <a16:creationId xmlns:a16="http://schemas.microsoft.com/office/drawing/2014/main" id="{A56F9686-92ED-9176-46A2-5478D17EC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329" y="4282130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Migranten, Flüchtlinge und Asylbewerber">
            <a:extLst>
              <a:ext uri="{FF2B5EF4-FFF2-40B4-BE49-F238E27FC236}">
                <a16:creationId xmlns:a16="http://schemas.microsoft.com/office/drawing/2014/main" id="{415396C8-0334-8BBA-89EC-853EE5F59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0" y="4244612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Physische Rehabilitation">
            <a:extLst>
              <a:ext uri="{FF2B5EF4-FFF2-40B4-BE49-F238E27FC236}">
                <a16:creationId xmlns:a16="http://schemas.microsoft.com/office/drawing/2014/main" id="{25C9DCE5-DE8C-1511-8975-E2F66F435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334" y="1740684"/>
            <a:ext cx="1561998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Wasser und Infrastruktur">
            <a:extLst>
              <a:ext uri="{FF2B5EF4-FFF2-40B4-BE49-F238E27FC236}">
                <a16:creationId xmlns:a16="http://schemas.microsoft.com/office/drawing/2014/main" id="{6E5CE08F-C5B1-85CD-A208-DBB415143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148" y="1774954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Wirtschaftliche Sicherheit">
            <a:extLst>
              <a:ext uri="{FF2B5EF4-FFF2-40B4-BE49-F238E27FC236}">
                <a16:creationId xmlns:a16="http://schemas.microsoft.com/office/drawing/2014/main" id="{1B7AD924-F4E4-C615-9849-79CBE229A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934" y="4253547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27D8445-87AB-F48F-AC1F-2B39C0E1792E}"/>
              </a:ext>
            </a:extLst>
          </p:cNvPr>
          <p:cNvSpPr txBox="1"/>
          <p:nvPr/>
        </p:nvSpPr>
        <p:spPr>
          <a:xfrm>
            <a:off x="709972" y="3498669"/>
            <a:ext cx="16803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i="0" dirty="0">
                <a:solidFill>
                  <a:srgbClr val="FFFFFF"/>
                </a:solidFill>
                <a:effectLst/>
                <a:latin typeface="Merriweather" panose="020B0604020202020204" pitchFamily="2" charset="0"/>
              </a:rPr>
              <a:t>Aktionen gegen Minenverseuchung</a:t>
            </a:r>
          </a:p>
          <a:p>
            <a:endParaRPr lang="de-CH" sz="1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096AF3-CC47-25A5-5898-847F8D9047F2}"/>
              </a:ext>
            </a:extLst>
          </p:cNvPr>
          <p:cNvSpPr txBox="1"/>
          <p:nvPr/>
        </p:nvSpPr>
        <p:spPr>
          <a:xfrm>
            <a:off x="709972" y="6055808"/>
            <a:ext cx="1680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i="0" dirty="0">
                <a:solidFill>
                  <a:srgbClr val="FFFFFF"/>
                </a:solidFill>
                <a:effectLst/>
                <a:latin typeface="Merriweather" panose="020B0604020202020204" pitchFamily="2" charset="0"/>
              </a:rPr>
              <a:t>Migranten, Flüchtlinge und Asylbewerber</a:t>
            </a:r>
            <a:endParaRPr lang="de-CH" sz="10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47E5FB-08B7-4571-C46C-6EFDBC63656E}"/>
              </a:ext>
            </a:extLst>
          </p:cNvPr>
          <p:cNvSpPr txBox="1"/>
          <p:nvPr/>
        </p:nvSpPr>
        <p:spPr>
          <a:xfrm>
            <a:off x="2681148" y="6055808"/>
            <a:ext cx="16803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000" b="1" i="0" dirty="0">
                <a:solidFill>
                  <a:srgbClr val="FFFFFF"/>
                </a:solidFill>
                <a:effectLst/>
                <a:latin typeface="Merriweather" panose="00000500000000000000" pitchFamily="2" charset="0"/>
              </a:rPr>
              <a:t>Hilfe für Inhaftierte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83C6313-A25E-F82A-1D47-86B1A024FC29}"/>
              </a:ext>
            </a:extLst>
          </p:cNvPr>
          <p:cNvSpPr txBox="1"/>
          <p:nvPr/>
        </p:nvSpPr>
        <p:spPr>
          <a:xfrm>
            <a:off x="2695152" y="3498669"/>
            <a:ext cx="1680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i="0" dirty="0">
                <a:solidFill>
                  <a:srgbClr val="FFFFFF"/>
                </a:solidFill>
                <a:effectLst/>
                <a:latin typeface="Merriweather" panose="020B0604020202020204" pitchFamily="2" charset="0"/>
              </a:rPr>
              <a:t>Wasser und Infrastruktur</a:t>
            </a:r>
            <a:endParaRPr lang="de-CH" sz="10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13A01A6-D46E-3A2A-037E-B3D59DE5AC23}"/>
              </a:ext>
            </a:extLst>
          </p:cNvPr>
          <p:cNvSpPr txBox="1"/>
          <p:nvPr/>
        </p:nvSpPr>
        <p:spPr>
          <a:xfrm>
            <a:off x="6794719" y="3498067"/>
            <a:ext cx="1680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="1" i="0" dirty="0">
                <a:solidFill>
                  <a:srgbClr val="FFFFFF"/>
                </a:solidFill>
                <a:effectLst/>
                <a:latin typeface="Merriweather" panose="00000500000000000000" pitchFamily="2" charset="0"/>
              </a:rPr>
              <a:t>Für die Achtung der Gesetze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C0F07D1-283C-89C5-48A2-81DD4259B1BB}"/>
              </a:ext>
            </a:extLst>
          </p:cNvPr>
          <p:cNvSpPr txBox="1"/>
          <p:nvPr/>
        </p:nvSpPr>
        <p:spPr>
          <a:xfrm>
            <a:off x="4676804" y="3463797"/>
            <a:ext cx="16803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="1" i="0" dirty="0">
                <a:solidFill>
                  <a:srgbClr val="FFFFFF"/>
                </a:solidFill>
                <a:effectLst/>
                <a:latin typeface="Merriweather" panose="00000500000000000000" pitchFamily="2" charset="0"/>
              </a:rPr>
              <a:t>Forensische Wissenschaft und humanitäre Arbeit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CD49359-3F1D-4E10-B4B9-052F15C067EF}"/>
              </a:ext>
            </a:extLst>
          </p:cNvPr>
          <p:cNvSpPr txBox="1"/>
          <p:nvPr/>
        </p:nvSpPr>
        <p:spPr>
          <a:xfrm>
            <a:off x="6794719" y="6054312"/>
            <a:ext cx="1680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1" i="0" dirty="0">
                <a:solidFill>
                  <a:srgbClr val="FFFFFF"/>
                </a:solidFill>
                <a:effectLst/>
                <a:latin typeface="Merriweather" panose="020B0604020202020204" pitchFamily="2" charset="0"/>
              </a:rPr>
              <a:t>Klimawandel und Konflikt</a:t>
            </a:r>
            <a:endParaRPr lang="de-CH" sz="10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07CC32E-0352-95FE-C704-3CEC3E42823B}"/>
              </a:ext>
            </a:extLst>
          </p:cNvPr>
          <p:cNvSpPr txBox="1"/>
          <p:nvPr/>
        </p:nvSpPr>
        <p:spPr>
          <a:xfrm>
            <a:off x="4737934" y="6054312"/>
            <a:ext cx="1680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000" b="1" i="0" dirty="0">
                <a:solidFill>
                  <a:srgbClr val="FFFFFF"/>
                </a:solidFill>
                <a:effectLst/>
                <a:latin typeface="Merriweather" panose="00000500000000000000" pitchFamily="2" charset="0"/>
              </a:rPr>
              <a:t>Wirtschaftliche Sicherheit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0AD48B9-4889-9F7A-E0D4-F81E210FEB63}"/>
              </a:ext>
            </a:extLst>
          </p:cNvPr>
          <p:cNvSpPr txBox="1"/>
          <p:nvPr/>
        </p:nvSpPr>
        <p:spPr>
          <a:xfrm>
            <a:off x="8816764" y="6054312"/>
            <a:ext cx="1680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000" b="1" i="0" dirty="0">
                <a:solidFill>
                  <a:srgbClr val="FFFFFF"/>
                </a:solidFill>
                <a:effectLst/>
                <a:latin typeface="Merriweather" panose="00000500000000000000" pitchFamily="2" charset="0"/>
              </a:rPr>
              <a:t>Medizinische Versorgung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8BBD09-874A-C118-01DF-618D0B37D7AF}"/>
              </a:ext>
            </a:extLst>
          </p:cNvPr>
          <p:cNvSpPr txBox="1"/>
          <p:nvPr/>
        </p:nvSpPr>
        <p:spPr>
          <a:xfrm>
            <a:off x="8847329" y="3498067"/>
            <a:ext cx="1680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1000" b="1" i="0" dirty="0">
                <a:solidFill>
                  <a:srgbClr val="FFFFFF"/>
                </a:solidFill>
                <a:effectLst/>
                <a:latin typeface="Merriweather" panose="00000500000000000000" pitchFamily="2" charset="0"/>
              </a:rPr>
              <a:t>Physische Rehabilitation</a:t>
            </a:r>
          </a:p>
        </p:txBody>
      </p:sp>
    </p:spTree>
    <p:extLst>
      <p:ext uri="{BB962C8B-B14F-4D97-AF65-F5344CB8AC3E}">
        <p14:creationId xmlns:p14="http://schemas.microsoft.com/office/powerpoint/2010/main" val="137128699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6474A9D03F5C47A748CAC6C7A670C4" ma:contentTypeVersion="10" ma:contentTypeDescription="Create a new document." ma:contentTypeScope="" ma:versionID="28ba64af38c2d12f72b1b45432e3a8e7">
  <xsd:schema xmlns:xsd="http://www.w3.org/2001/XMLSchema" xmlns:xs="http://www.w3.org/2001/XMLSchema" xmlns:p="http://schemas.microsoft.com/office/2006/metadata/properties" xmlns:ns3="356f70b8-3454-4c2a-9771-35a2af1dd5a3" xmlns:ns4="781255bd-b052-4cf9-a0a7-65e5a096c617" targetNamespace="http://schemas.microsoft.com/office/2006/metadata/properties" ma:root="true" ma:fieldsID="faeafc0476d4b65efc5ce193bf313ecc" ns3:_="" ns4:_="">
    <xsd:import namespace="356f70b8-3454-4c2a-9771-35a2af1dd5a3"/>
    <xsd:import namespace="781255bd-b052-4cf9-a0a7-65e5a096c61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6f70b8-3454-4c2a-9771-35a2af1dd5a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1255bd-b052-4cf9-a0a7-65e5a096c6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7FF749-CFEF-4E5E-91B4-70E71543E778}">
  <ds:schemaRefs>
    <ds:schemaRef ds:uri="356f70b8-3454-4c2a-9771-35a2af1dd5a3"/>
    <ds:schemaRef ds:uri="781255bd-b052-4cf9-a0a7-65e5a096c6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B180976-34B9-4BC9-8A35-DAA25B46A7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765AAC-7ACE-46FA-B0C1-6C5B5157A33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781255bd-b052-4cf9-a0a7-65e5a096c617"/>
    <ds:schemaRef ds:uri="356f70b8-3454-4c2a-9771-35a2af1dd5a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649</Words>
  <Application>Microsoft Office PowerPoint</Application>
  <PresentationFormat>Breitbild</PresentationFormat>
  <Paragraphs>94</Paragraphs>
  <Slides>11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Schoolbook</vt:lpstr>
      <vt:lpstr>Merriweather</vt:lpstr>
      <vt:lpstr>Wingdings 2</vt:lpstr>
      <vt:lpstr>View</vt:lpstr>
      <vt:lpstr>IKRK / ICRC</vt:lpstr>
      <vt:lpstr>Inhalt</vt:lpstr>
      <vt:lpstr>Gründung</vt:lpstr>
      <vt:lpstr>Geschichte vom Roten Kreuz</vt:lpstr>
      <vt:lpstr>Jean-Henry Dunant</vt:lpstr>
      <vt:lpstr>Die Schlacht von Solferino</vt:lpstr>
      <vt:lpstr>Rotkreuz- und Rothalbmondbewegung</vt:lpstr>
      <vt:lpstr>Die Ziele des Rotenkreuzes</vt:lpstr>
      <vt:lpstr>Aktivitäten vom Roten Kreuz für Menschen die von Krieg betroffen sind.</vt:lpstr>
      <vt:lpstr>Video</vt:lpstr>
      <vt:lpstr>Fragen 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Morgenthaler, Yannick (GIBM)</dc:creator>
  <cp:lastModifiedBy>Morgenthaler, Yannick (GIBM)</cp:lastModifiedBy>
  <cp:revision>10</cp:revision>
  <dcterms:created xsi:type="dcterms:W3CDTF">2022-10-27T11:08:26Z</dcterms:created>
  <dcterms:modified xsi:type="dcterms:W3CDTF">2022-11-10T10:31:32Z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0x0101004B6474A9D03F5C47A748CAC6C7A670C4</vt:lpwstr>
  </property>
</Properties>
</file>